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1" r:id="rId4"/>
  </p:sldMasterIdLst>
  <p:notesMasterIdLst>
    <p:notesMasterId r:id="rId29"/>
  </p:notesMasterIdLst>
  <p:handoutMasterIdLst>
    <p:handoutMasterId r:id="rId30"/>
  </p:handoutMasterIdLst>
  <p:sldIdLst>
    <p:sldId id="952" r:id="rId5"/>
    <p:sldId id="1260" r:id="rId6"/>
    <p:sldId id="1276" r:id="rId7"/>
    <p:sldId id="1261" r:id="rId8"/>
    <p:sldId id="1288" r:id="rId9"/>
    <p:sldId id="1300" r:id="rId10"/>
    <p:sldId id="1283" r:id="rId11"/>
    <p:sldId id="1289" r:id="rId12"/>
    <p:sldId id="1290" r:id="rId13"/>
    <p:sldId id="1301" r:id="rId14"/>
    <p:sldId id="1286" r:id="rId15"/>
    <p:sldId id="1291" r:id="rId16"/>
    <p:sldId id="1292" r:id="rId17"/>
    <p:sldId id="1297" r:id="rId18"/>
    <p:sldId id="1284" r:id="rId19"/>
    <p:sldId id="1293" r:id="rId20"/>
    <p:sldId id="1294" r:id="rId21"/>
    <p:sldId id="1299" r:id="rId22"/>
    <p:sldId id="1285" r:id="rId23"/>
    <p:sldId id="1295" r:id="rId24"/>
    <p:sldId id="1296" r:id="rId25"/>
    <p:sldId id="1298" r:id="rId26"/>
    <p:sldId id="1280" r:id="rId27"/>
    <p:sldId id="1302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ko Salonen" initials="MS [2]" lastIdx="5" clrIdx="0">
    <p:extLst>
      <p:ext uri="{19B8F6BF-5375-455C-9EA6-DF929625EA0E}">
        <p15:presenceInfo xmlns:p15="http://schemas.microsoft.com/office/powerpoint/2012/main" userId="S::mikko.salonen@olympiakomitea.fi::a00c159e-cda9-4050-814f-c6cb3f2ff6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31E"/>
    <a:srgbClr val="A4D8E0"/>
    <a:srgbClr val="004F9F"/>
    <a:srgbClr val="09123A"/>
    <a:srgbClr val="EA516D"/>
    <a:srgbClr val="009640"/>
    <a:srgbClr val="940360"/>
    <a:srgbClr val="FFFFFF"/>
    <a:srgbClr val="004899"/>
    <a:srgbClr val="FFD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Ei tyyliä, taulukon ruudukko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ematyyli 1 - Korostu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Vaalea tyyli 2 - Korostus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57" y="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8AEEBCA9-2AAD-3544-8C15-F86EF4851290}" type="datetimeFigureOut">
              <a:rPr lang="en-US" smtClean="0"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0A64A1B-3477-984D-922F-4D2D8B4FE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0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2F3CE1E1-7B6E-DD44-8C15-F568562BF5C0}" type="datetimeFigureOut">
              <a:t>6.2.2020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DED2BC3-AF97-EB42-AB3F-9E0231F991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D2BC3-AF97-EB42-AB3F-9E0231F991A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767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8437" y="2082800"/>
            <a:ext cx="8287288" cy="3200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9998961" y="6377920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7" y="6377920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Sisältö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75840" y="2082800"/>
            <a:ext cx="7636584" cy="3146400"/>
          </a:xfrm>
        </p:spPr>
        <p:txBody>
          <a:bodyPr anchor="ctr">
            <a:normAutofit/>
          </a:bodyPr>
          <a:lstStyle>
            <a:lvl1pPr algn="ctr">
              <a:defRPr sz="4000" b="0" i="0" spc="0">
                <a:solidFill>
                  <a:schemeClr val="tx1"/>
                </a:solidFill>
                <a:latin typeface="+mn-lt"/>
                <a:cs typeface="Cambria"/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7573C-5693-436F-919D-43F85086E542}" type="datetime1">
              <a:rPr lang="fi-FI" noProof="0" smtClean="0"/>
              <a:t>6.2.2020</a:t>
            </a:fld>
            <a:endParaRPr lang="fi-FI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05F23-9948-9C48-82BF-76A5EF201BAB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122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09974"/>
            <a:ext cx="10515600" cy="10807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3471"/>
            <a:ext cx="10515600" cy="42634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9997441" y="6377920"/>
            <a:ext cx="1356360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5387" y="6377920"/>
            <a:ext cx="296551" cy="2624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="0" i="0" spc="8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fld id="{0BC05F23-9948-9C48-82BF-76A5EF201B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0" i="0" kern="1200" spc="51">
          <a:solidFill>
            <a:schemeClr val="tx1"/>
          </a:solidFill>
          <a:latin typeface="+mn-lt"/>
          <a:ea typeface="Arial" charset="0"/>
          <a:cs typeface="Cambria"/>
        </a:defRPr>
      </a:lvl1pPr>
    </p:titleStyle>
    <p:bodyStyle>
      <a:lvl1pPr marL="365107" indent="-365107" algn="l" defTabSz="914354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SzPct val="90000"/>
        <a:buFontTx/>
        <a:buBlip>
          <a:blip r:embed="rId4"/>
        </a:buBlip>
        <a:tabLst/>
        <a:defRPr sz="2800" b="0" i="0" kern="1200">
          <a:solidFill>
            <a:schemeClr val="tx1"/>
          </a:solidFill>
          <a:latin typeface="+mn-lt"/>
          <a:ea typeface="Arial" charset="0"/>
          <a:cs typeface="Cambria"/>
        </a:defRPr>
      </a:lvl1pPr>
      <a:lvl2pPr marL="669893" indent="-304784" algn="l" defTabSz="914354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"/>
        </a:buBlip>
        <a:tabLst/>
        <a:defRPr sz="2400" b="0" i="0" kern="1200">
          <a:solidFill>
            <a:schemeClr val="tx1"/>
          </a:solidFill>
          <a:latin typeface="+mn-lt"/>
          <a:ea typeface="Arial" charset="0"/>
          <a:cs typeface="Cambria"/>
        </a:defRPr>
      </a:lvl2pPr>
      <a:lvl3pPr marL="933403" indent="-263512" algn="l" defTabSz="914354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"/>
        </a:buBlip>
        <a:tabLst/>
        <a:defRPr sz="2200" b="0" i="0" kern="1200">
          <a:solidFill>
            <a:schemeClr val="tx1"/>
          </a:solidFill>
          <a:latin typeface="+mn-lt"/>
          <a:ea typeface="Arial" charset="0"/>
          <a:cs typeface="Cambria"/>
        </a:defRPr>
      </a:lvl3pPr>
      <a:lvl4pPr marL="1208028" indent="-274625" algn="l" defTabSz="914354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4pPr>
      <a:lvl5pPr marL="1473126" indent="-265100" algn="l" defTabSz="914354" rtl="0" eaLnBrk="1" latinLnBrk="0" hangingPunct="1">
        <a:lnSpc>
          <a:spcPct val="100000"/>
        </a:lnSpc>
        <a:spcBef>
          <a:spcPts val="500"/>
        </a:spcBef>
        <a:spcAft>
          <a:spcPts val="1500"/>
        </a:spcAft>
        <a:buSzPct val="80000"/>
        <a:buFontTx/>
        <a:buBlip>
          <a:blip r:embed="rId4"/>
        </a:buBlip>
        <a:tabLst/>
        <a:defRPr sz="2000" b="0" i="0" kern="1200">
          <a:solidFill>
            <a:schemeClr val="tx1"/>
          </a:solidFill>
          <a:latin typeface="+mn-lt"/>
          <a:ea typeface="Arial" charset="0"/>
          <a:cs typeface="Cambria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omenvalmentajat.fi/arvostus/valmentajalla-on-valia-kampanja/" TargetMode="External"/><Relationship Id="rId13" Type="http://schemas.openxmlformats.org/officeDocument/2006/relationships/hyperlink" Target="https://www.fressis.fi/" TargetMode="External"/><Relationship Id="rId3" Type="http://schemas.openxmlformats.org/officeDocument/2006/relationships/image" Target="../media/image13.svg"/><Relationship Id="rId7" Type="http://schemas.openxmlformats.org/officeDocument/2006/relationships/image" Target="../media/image22.svg"/><Relationship Id="rId12" Type="http://schemas.openxmlformats.org/officeDocument/2006/relationships/hyperlink" Target="https://storage.googleapis.com/valo-production/2016/12/vapaaehtoisen_rikostaustan_selvittaminen.pd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hyperlink" Target="https://www.olympiakomitea.fi/uploads/2019/10/960cdf60-hairinta_koulutusmateriaali.pdf" TargetMode="External"/><Relationship Id="rId5" Type="http://schemas.openxmlformats.org/officeDocument/2006/relationships/image" Target="../media/image24.svg"/><Relationship Id="rId10" Type="http://schemas.openxmlformats.org/officeDocument/2006/relationships/hyperlink" Target="https://www.olympiakomitea.fi/uploads/2019/10/64dcb932-lupa-valittaa-lupa-puuttua.pdf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etoleyksin.fi/" TargetMode="External"/><Relationship Id="rId14" Type="http://schemas.openxmlformats.org/officeDocument/2006/relationships/hyperlink" Target="https://terveurheilija.fi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2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hdenvertaisuus.fi/etusivu" TargetMode="External"/><Relationship Id="rId13" Type="http://schemas.openxmlformats.org/officeDocument/2006/relationships/hyperlink" Target="https://www.liikuntaneuvosto.fi/wp-content/uploads/2019/09/Mik%C3%A4-maksaa.pdf" TargetMode="External"/><Relationship Id="rId3" Type="http://schemas.openxmlformats.org/officeDocument/2006/relationships/image" Target="../media/image7.svg"/><Relationship Id="rId7" Type="http://schemas.openxmlformats.org/officeDocument/2006/relationships/image" Target="../media/image27.svg"/><Relationship Id="rId12" Type="http://schemas.openxmlformats.org/officeDocument/2006/relationships/hyperlink" Target="http://julkaisut.valtioneuvosto.fi/bitstream/handle/10024/75186/okm19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hyperlink" Target="https://www.vammaisurheilu.fi/images/Valtti/valtti-ohjelma_2-2019_lowres.pdf" TargetMode="External"/><Relationship Id="rId5" Type="http://schemas.openxmlformats.org/officeDocument/2006/relationships/image" Target="../media/image29.svg"/><Relationship Id="rId15" Type="http://schemas.openxmlformats.org/officeDocument/2006/relationships/hyperlink" Target="https://www.olympiakomitea.fi/olympiakomitea/vastuullisuus/yhdenvertaisuus/" TargetMode="External"/><Relationship Id="rId10" Type="http://schemas.openxmlformats.org/officeDocument/2006/relationships/hyperlink" Target="https://thl.fi/fi/web/hyvinvoinnin-ja-terveyden-edistamisen-johtaminen/osallisuuden-edistaminen/heikoimmassa-asemassa-olevien-osallisuus/hankkeet-ja-hanketuki/tyokalut/tasan-yhdessa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thl.fi/fi/web/sukupuolten-tasa-arvo" TargetMode="External"/><Relationship Id="rId14" Type="http://schemas.openxmlformats.org/officeDocument/2006/relationships/hyperlink" Target="https://pjp-eu.coe.int/en/web/gender-equality-in-sport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3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s.helsinki.fi/hiilifiksu/laskuri/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3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4.svg"/><Relationship Id="rId10" Type="http://schemas.openxmlformats.org/officeDocument/2006/relationships/hyperlink" Target="https://ekokompassi.fi/" TargetMode="External"/><Relationship Id="rId4" Type="http://schemas.openxmlformats.org/officeDocument/2006/relationships/image" Target="../media/image33.png"/><Relationship Id="rId9" Type="http://schemas.openxmlformats.org/officeDocument/2006/relationships/hyperlink" Target="https://www.olympiakomitea.fi/keke-koutsi-vinkit-ymparistovastuulliseen-seuratoimintaan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lympiakomitea.fi/uploads/2018/11/reilu-peli.pdf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kliitto.fi/yk-teemat/kestava-kehitys/kestavan-kehityksen-tavoittee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3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ek.fi/urheilija-dopingtestissa" TargetMode="External"/><Relationship Id="rId13" Type="http://schemas.openxmlformats.org/officeDocument/2006/relationships/image" Target="../media/image39.svg"/><Relationship Id="rId3" Type="http://schemas.openxmlformats.org/officeDocument/2006/relationships/image" Target="../media/image11.svg"/><Relationship Id="rId7" Type="http://schemas.openxmlformats.org/officeDocument/2006/relationships/hyperlink" Target="https://www.suek.fi/suomen-antidopingsaannosto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uek.fi/documents/10162/15920/Lajiliittojen+antidopingohjelmien+kriteerist%C3%B6%202015" TargetMode="External"/><Relationship Id="rId11" Type="http://schemas.openxmlformats.org/officeDocument/2006/relationships/hyperlink" Target="https://www.suek.fi/puhtaasti-paras-verkkokoulutus" TargetMode="External"/><Relationship Id="rId5" Type="http://schemas.openxmlformats.org/officeDocument/2006/relationships/image" Target="../media/image37.svg"/><Relationship Id="rId10" Type="http://schemas.openxmlformats.org/officeDocument/2006/relationships/hyperlink" Target="https://ilmo.suek.fi/#!/" TargetMode="External"/><Relationship Id="rId4" Type="http://schemas.openxmlformats.org/officeDocument/2006/relationships/image" Target="../media/image36.png"/><Relationship Id="rId9" Type="http://schemas.openxmlformats.org/officeDocument/2006/relationships/hyperlink" Target="https://kamu.suek.fi/#!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hmisoikeusliitto.fi/ihmisoikeudet/ihmisoikeuksien-julistus/" TargetMode="External"/><Relationship Id="rId13" Type="http://schemas.openxmlformats.org/officeDocument/2006/relationships/image" Target="../media/image43.svg"/><Relationship Id="rId3" Type="http://schemas.openxmlformats.org/officeDocument/2006/relationships/image" Target="../media/image41.svg"/><Relationship Id="rId7" Type="http://schemas.openxmlformats.org/officeDocument/2006/relationships/hyperlink" Target="https://www.lapsenoikeudet.fi/lapsen-oikeuksien-sopimus-turvaa-lasten-ihmisoikeudet/sopimus-kokonaisuudessaan/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inlex.fi/fi/laki/ajantasa/1986/19860609" TargetMode="External"/><Relationship Id="rId11" Type="http://schemas.openxmlformats.org/officeDocument/2006/relationships/hyperlink" Target="https://www.suek.fi/suomen-antidopingsaannosto" TargetMode="External"/><Relationship Id="rId5" Type="http://schemas.openxmlformats.org/officeDocument/2006/relationships/hyperlink" Target="https://www.finlex.fi/fi/laki/alkup/2014/20141325" TargetMode="External"/><Relationship Id="rId10" Type="http://schemas.openxmlformats.org/officeDocument/2006/relationships/hyperlink" Target="https://www.olympiakomitea.fi/uploads/2018/11/reilu-peli.pdf" TargetMode="External"/><Relationship Id="rId4" Type="http://schemas.openxmlformats.org/officeDocument/2006/relationships/hyperlink" Target="https://www.finlex.fi/fi/laki/ajantasa/2015/20150390?search%5Btype%5D=pika&amp;search%5Bpika%5D=Liikuntalaki" TargetMode="External"/><Relationship Id="rId9" Type="http://schemas.openxmlformats.org/officeDocument/2006/relationships/hyperlink" Target="https://www.ykliitto.fi/yk-teemat/kestava-kehitys/kestavan-kehityksen-tavoitteet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ikuntaneuvosto.fi/wp-content/uploads/2019/09/Takuulla_liikuntaa_Verkkojulkaisu_020619.pdf" TargetMode="External"/><Relationship Id="rId3" Type="http://schemas.openxmlformats.org/officeDocument/2006/relationships/image" Target="../media/image41.svg"/><Relationship Id="rId7" Type="http://schemas.openxmlformats.org/officeDocument/2006/relationships/hyperlink" Target="https://www.liikuntaneuvosto.fi/wp-content/uploads/2019/09/Seksuaali-ja-sukupuoliv%C3%A4hemmist%C3%B6t-raportti.pd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heseus.fi/bitstream/handle/10024/86726/Raportteja_110_lapsiuhritutkimus_web.pdf" TargetMode="External"/><Relationship Id="rId11" Type="http://schemas.openxmlformats.org/officeDocument/2006/relationships/image" Target="../media/image43.svg"/><Relationship Id="rId5" Type="http://schemas.openxmlformats.org/officeDocument/2006/relationships/hyperlink" Target="https://www.jyu.fi/sport/vln_liitu-raportti_web_28012019-1.pdf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tietoanuorista.fi/wp-content/uploads/2019/02/Lasten-ja-nuorten-vapaa-aikatutkimus-Oikeus-liikkua.-Verkkojulkaisu.pdf" TargetMode="External"/><Relationship Id="rId9" Type="http://schemas.openxmlformats.org/officeDocument/2006/relationships/hyperlink" Target="http://julkaisut.valtioneuvosto.fi/bitstream/handle/10024/160521/OKM_6_2018.pdf?sequence=1&amp;isAllowed=y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age.googleapis.com/valo-production/2017/01/paata-oikein-opas.pdf" TargetMode="External"/><Relationship Id="rId13" Type="http://schemas.openxmlformats.org/officeDocument/2006/relationships/hyperlink" Target="https://www.suek.fi/documents/10162/250626/Sopimaton+lopputulos_+Selvitys+urheilukilpailujen+manipulaation+torjunnasta" TargetMode="External"/><Relationship Id="rId3" Type="http://schemas.openxmlformats.org/officeDocument/2006/relationships/image" Target="../media/image5.svg"/><Relationship Id="rId7" Type="http://schemas.openxmlformats.org/officeDocument/2006/relationships/image" Target="../media/image17.svg"/><Relationship Id="rId12" Type="http://schemas.openxmlformats.org/officeDocument/2006/relationships/hyperlink" Target="https://www.lts.fi/media/lts_julkaisut/lts_selvityksia/hyva-cc-88-hallintotapa-liikunta-alalla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hyperlink" Target="https://storage.googleapis.com/valo-production/2016/12/hyva_hallinto_lajiliitossa.pdf" TargetMode="External"/><Relationship Id="rId5" Type="http://schemas.openxmlformats.org/officeDocument/2006/relationships/image" Target="../media/image19.svg"/><Relationship Id="rId10" Type="http://schemas.openxmlformats.org/officeDocument/2006/relationships/hyperlink" Target="https://www.olympiakomitea.fi/uploads/2018/10/seurojen-mallisaannot-2018.pdf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olympiakomitea.fi/uploads/2019/10/c6125d9a-kurinpidon-mallisaannot-2019.pdf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AC45962-767A-44E0-AA24-D73666DC1C34}"/>
              </a:ext>
            </a:extLst>
          </p:cNvPr>
          <p:cNvSpPr/>
          <p:nvPr/>
        </p:nvSpPr>
        <p:spPr>
          <a:xfrm>
            <a:off x="5937" y="0"/>
            <a:ext cx="1218012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BAD242A-B55F-420B-B382-8B0E177CC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" y="0"/>
            <a:ext cx="12192000" cy="6858000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FB213CD5-E8E8-49D1-A648-88EF9A3F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25" y="2730918"/>
            <a:ext cx="9749338" cy="3715099"/>
          </a:xfrm>
        </p:spPr>
        <p:txBody>
          <a:bodyPr>
            <a:normAutofit fontScale="90000"/>
          </a:bodyPr>
          <a:lstStyle/>
          <a:p>
            <a:r>
              <a:rPr lang="fi-FI" sz="12800" dirty="0">
                <a:solidFill>
                  <a:schemeClr val="bg1"/>
                </a:solidFill>
                <a:latin typeface="Bery RomanNor" panose="02000000000000000000" pitchFamily="50" charset="0"/>
              </a:rPr>
              <a:t>Urheillaan </a:t>
            </a:r>
            <a:br>
              <a:rPr lang="fi-FI" sz="12800" dirty="0">
                <a:solidFill>
                  <a:schemeClr val="bg1"/>
                </a:solidFill>
                <a:latin typeface="Bery RomanNor" panose="02000000000000000000" pitchFamily="50" charset="0"/>
              </a:rPr>
            </a:br>
            <a:r>
              <a:rPr lang="fi-FI" sz="12800" dirty="0">
                <a:solidFill>
                  <a:schemeClr val="bg1"/>
                </a:solidFill>
                <a:latin typeface="Bery RomanNor" panose="02000000000000000000" pitchFamily="50" charset="0"/>
              </a:rPr>
              <a:t>ihmisiksi </a:t>
            </a:r>
            <a:br>
              <a:rPr lang="fi-FI" dirty="0">
                <a:solidFill>
                  <a:schemeClr val="bg1"/>
                </a:solidFill>
              </a:rPr>
            </a:br>
            <a:br>
              <a:rPr lang="fi-FI" dirty="0">
                <a:solidFill>
                  <a:schemeClr val="bg1"/>
                </a:solidFill>
              </a:rPr>
            </a:br>
            <a:r>
              <a:rPr lang="fi-FI" sz="3300" dirty="0">
                <a:solidFill>
                  <a:schemeClr val="bg1"/>
                </a:solidFill>
              </a:rPr>
              <a:t>Urheiluyhteisön vastuullisuusohjelma 2020-2024</a:t>
            </a:r>
            <a:br>
              <a:rPr lang="fi-FI" dirty="0">
                <a:solidFill>
                  <a:schemeClr val="bg1"/>
                </a:solidFill>
              </a:rPr>
            </a:b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0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3AAED72-204C-4FE5-9496-1AC0F0834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E5FCAA5-8185-4AC5-BC99-9FFD8871C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15" y="3778250"/>
            <a:ext cx="2317041" cy="240665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47" t="8303" r="1174" b="-1"/>
          <a:stretch/>
        </p:blipFill>
        <p:spPr>
          <a:xfrm rot="5400000">
            <a:off x="4597393" y="-736605"/>
            <a:ext cx="6858000" cy="833121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8700" y="1276350"/>
            <a:ext cx="6842127" cy="58102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i-FI" sz="6500" dirty="0">
                <a:solidFill>
                  <a:srgbClr val="FFFFFF"/>
                </a:solidFill>
                <a:latin typeface="Bery RomanNor" panose="02000000000000000000" pitchFamily="50" charset="0"/>
              </a:rPr>
              <a:t>Materiaaleja: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Hyvä valmennus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  <a:endParaRPr lang="fi-FI" sz="4400" dirty="0">
              <a:solidFill>
                <a:srgbClr val="FFFFFF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ole yksin </a:t>
            </a:r>
            <a:r>
              <a:rPr lang="fi-FI" sz="4400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lang="fi-FI" sz="44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palvelu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Lupa välittää – lupa puuttua. Seksuaalinen ja sukupuoleen perustuva häirintä liikunnassa ja urheilussa.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Koulutusmateriaali: Seksuaalinen ja sukupuoleen </a:t>
            </a:r>
            <a:br>
              <a:rPr lang="fi-FI" sz="4400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sz="4400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perustuva häirintä urheilussa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Toimintaohje: lasten turvallisuutta edistävät toimintatavat ja vapaaehtoisen rikostaustan selvittäminen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Fressis.fi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4400" dirty="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Terve urheilija</a:t>
            </a:r>
            <a:r>
              <a:rPr lang="fi-FI" sz="4400" dirty="0">
                <a:solidFill>
                  <a:srgbClr val="FFFFFF"/>
                </a:solidFill>
              </a:rPr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424046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4C8E4D-B0E0-4B0F-9C2D-A7D5B0CED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2D55ABF-82C9-49BC-9EE0-1E2AF88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0DC856-55BA-427C-AA35-6094599E3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Kuva 4" descr="iStock-846431360">
            <a:extLst>
              <a:ext uri="{FF2B5EF4-FFF2-40B4-BE49-F238E27FC236}">
                <a16:creationId xmlns:a16="http://schemas.microsoft.com/office/drawing/2014/main" id="{964E78BC-1AD4-4A1A-A561-944C953994E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b="94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276800D9-756B-48FF-BC27-00A3C61F3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B0AFAE-496A-4317-A9AB-978445ED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109" r="1989" b="-576"/>
          <a:stretch/>
        </p:blipFill>
        <p:spPr>
          <a:xfrm>
            <a:off x="3826866" y="0"/>
            <a:ext cx="8365134" cy="633406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56A49C2-5866-4295-8B97-31946FABCE22}"/>
              </a:ext>
            </a:extLst>
          </p:cNvPr>
          <p:cNvSpPr/>
          <p:nvPr/>
        </p:nvSpPr>
        <p:spPr>
          <a:xfrm>
            <a:off x="4559952" y="1142708"/>
            <a:ext cx="7231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Tavoite:</a:t>
            </a:r>
          </a:p>
          <a:p>
            <a:r>
              <a:rPr lang="fi-FI" sz="2200" dirty="0">
                <a:solidFill>
                  <a:srgbClr val="FFFFFF"/>
                </a:solidFill>
              </a:rPr>
              <a:t>Kaikki kokevat itsensä tervetulleeksi mukaan urheilun ja liikunnan pariin riippumatta mm. sukupuolesta, etnisestä taustasta, vammasta, seksuaalisesta suuntautumisesta tai taloudellisesta tilanteesta.</a:t>
            </a:r>
          </a:p>
          <a:p>
            <a:endParaRPr lang="fi-FI" sz="2200" dirty="0">
              <a:solidFill>
                <a:srgbClr val="FFFFFF"/>
              </a:solidFill>
            </a:endParaRPr>
          </a:p>
          <a:p>
            <a:r>
              <a:rPr lang="fi-FI" sz="2200" dirty="0">
                <a:solidFill>
                  <a:srgbClr val="FFFFFF"/>
                </a:solidFill>
              </a:rPr>
              <a:t>Edistämme aktiivisesti ja konkreettisesti yhdenvertaisia ja tasa-arvoisia mahdollisuuksia osallistua liikuntaan ja urheiluun ja sen päätöksentekoon.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9FA7CB5-4092-41E7-9ADD-915838C60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354" y="4076934"/>
            <a:ext cx="2399961" cy="16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C972918-3068-44D5-9D11-784E35B75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8" t="45337" b="-1"/>
          <a:stretch/>
        </p:blipFill>
        <p:spPr>
          <a:xfrm rot="10800000">
            <a:off x="3826866" y="872108"/>
            <a:ext cx="8365134" cy="59858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5625" y="1562100"/>
            <a:ext cx="7349163" cy="5168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Toimenpiteet: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Yhdenvertaisuus- ja tasa-arvo-ohjelmamme toteutuvat käytännössä. Ohjelma on osa toimintasuunnitelmaamme, toteutamme työtä laadukkaasti sekä arvioimme ja seuraamme työn toteutumista.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Luomme osallistumisen mahdollisuuksia kaikille. Huomioimme mm. harrastusten kustannuksiin sekä esteettömyyteen ja saavutettavuuteen liittyviä näkökulmia.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Edistämme tasa-arvon ja yhdenvertaisuuden toteutumista päätöksenteossamme ja toiminnassamme esim. työryhmissä, hallituksessa ja valinnoissa.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FFFFFF"/>
                </a:solidFill>
              </a:rPr>
              <a:t>Viestimme monipuolisesti: Kuva- ja sanavalintamme tukevat yhdenvertaisuutta ja  tasa-arvoa. Viestinnässä nostamme rohkeasti  yhdenvertaisuus- ja tasa-arvoasioita.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C6DB9132-C72B-44BE-B184-C4EE86901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354" y="4076934"/>
            <a:ext cx="2399961" cy="16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0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11A8CBA0-10C9-4815-A024-9FA794E84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376ED0C-A10B-42FE-9AF5-E823FA94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354" y="4076934"/>
            <a:ext cx="2399961" cy="165711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47" t="8303" r="1174" b="-1"/>
          <a:stretch/>
        </p:blipFill>
        <p:spPr>
          <a:xfrm rot="5400000">
            <a:off x="4597393" y="-736605"/>
            <a:ext cx="6858000" cy="833121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8700" y="1276350"/>
            <a:ext cx="7029450" cy="49085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5200" dirty="0">
                <a:solidFill>
                  <a:srgbClr val="FFFFFF"/>
                </a:solidFill>
                <a:latin typeface="Bery RomanNor" panose="02000000000000000000" pitchFamily="50" charset="0"/>
              </a:rPr>
              <a:t>Materiaaleja: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yhdenvertaisuus.fi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THL: sukupuolten tasa-arvo</a:t>
            </a:r>
            <a:r>
              <a:rPr lang="fi-FI" dirty="0">
                <a:solidFill>
                  <a:srgbClr val="FFFFFF"/>
                </a:solidFill>
              </a:rPr>
              <a:t> ja </a:t>
            </a:r>
            <a:br>
              <a:rPr lang="fi-FI" dirty="0">
                <a:solidFill>
                  <a:srgbClr val="FFFFFF"/>
                </a:solidFill>
              </a:rPr>
            </a:br>
            <a:r>
              <a:rPr lang="fi-FI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työkalu yhdenvertaisuuden ja tasa-arvon edistämiseen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Valtti – Näin otamme mukaan erilaisia liikkujia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Yhdenvertaiset mahdollisuudet harrastaa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Mikä maksaa? Sosioekonomisen taustan yhteys </a:t>
            </a:r>
            <a:br>
              <a:rPr lang="fi-FI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lasten ja nuorten liikuntaan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</a:rPr>
              <a:t>Lajiliittojen omat yhdenvertaisuus- ja tasa-arvosuunnitelmat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lang="fi-FI" dirty="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in: </a:t>
            </a:r>
            <a:r>
              <a:rPr lang="fi-FI" dirty="0" err="1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</a:t>
            </a:r>
            <a:r>
              <a:rPr lang="fi-FI" dirty="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dirty="0" err="1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gender</a:t>
            </a:r>
            <a:r>
              <a:rPr lang="fi-FI" dirty="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fi-FI" dirty="0" err="1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Balance</a:t>
            </a:r>
            <a:r>
              <a:rPr lang="fi-FI" dirty="0">
                <a:solidFill>
                  <a:srgbClr val="FF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sport –hankkeen työkalut &gt; </a:t>
            </a:r>
            <a:endParaRPr lang="fi-FI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rgbClr val="FFFFF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Olympiakomitea.fi/yhdenvertaisuus</a:t>
            </a:r>
            <a:r>
              <a:rPr lang="fi-FI" dirty="0">
                <a:solidFill>
                  <a:srgbClr val="FFFFFF"/>
                </a:solidFill>
              </a:rPr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22253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23DC4D-9A87-42D8-AC49-7F27B79B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2176D02-AA5D-4FDB-A4BB-CDDFFC3054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0F2DF42-9957-433E-9F6D-E0D0F9F8A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Kuva 4" descr="iStock-670719454">
            <a:extLst>
              <a:ext uri="{FF2B5EF4-FFF2-40B4-BE49-F238E27FC236}">
                <a16:creationId xmlns:a16="http://schemas.microsoft.com/office/drawing/2014/main" id="{C8010B02-1F1E-4B93-9528-4D0D2B95766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234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5A9D39E-8C72-45A3-9854-4BCB6ECDF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2" y="539750"/>
            <a:ext cx="2854325" cy="27942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B0AFAE-496A-4317-A9AB-978445ED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109" r="1989" b="-576"/>
          <a:stretch/>
        </p:blipFill>
        <p:spPr>
          <a:xfrm>
            <a:off x="3826866" y="0"/>
            <a:ext cx="8365134" cy="633406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56A49C2-5866-4295-8B97-31946FABCE22}"/>
              </a:ext>
            </a:extLst>
          </p:cNvPr>
          <p:cNvSpPr/>
          <p:nvPr/>
        </p:nvSpPr>
        <p:spPr>
          <a:xfrm>
            <a:off x="4559952" y="1714208"/>
            <a:ext cx="65366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Tavoite:</a:t>
            </a:r>
          </a:p>
          <a:p>
            <a:r>
              <a:rPr lang="fi-FI" sz="2200" dirty="0">
                <a:solidFill>
                  <a:srgbClr val="FFFFFF"/>
                </a:solidFill>
              </a:rPr>
              <a:t>Vähennämme urheilun ympäristövaikutuksia ja teemme osamme ilmastonmuutoksen hillinnässä. Tunnistamme merkittävimmät urheilun ympäristövaikutukset ja teemme toimenpiteitä vaikutusten vähentämiseksi. Näytämme esimerkkiä ympäristön huomioimisessa.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C373C2E-4ECA-4024-AC09-56669DBD9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584" y="4030662"/>
            <a:ext cx="20955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E206CC4-BB41-4D06-87AF-3BD663EBD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2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8" t="45337" b="-1"/>
          <a:stretch/>
        </p:blipFill>
        <p:spPr>
          <a:xfrm rot="10800000">
            <a:off x="3826866" y="872108"/>
            <a:ext cx="8365134" cy="59858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5625" y="1746250"/>
            <a:ext cx="7439650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Toimenpiteet: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Tunnistamme ja arvioimme oman toimintamme ympäristövaikutukset.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Vähennämme urheilun ympäristövaikutuksia muokkaamalla toimintatapojamme mm. kilpailujärjestelmien, tapahtumien järjestämisen, varusteiden, kulkutapojen, liikuntapaikkojen ja hankintojen osalta. </a:t>
            </a:r>
            <a:endParaRPr lang="fi-FI" sz="2200" strike="sngStrike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Viestimme ympäristöasioistamme ja -teoistamme aktiivisesti.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Laadimme ympäristöohjelman, jonka toteutumista seuraamme ja arvioimme.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1BBBDD2-FFDE-4441-9943-56B3D64D5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0584" y="4030662"/>
            <a:ext cx="209550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68B2027F-AFEF-4BDA-9FF4-07FDFACA7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2" y="539750"/>
            <a:ext cx="2854325" cy="279423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4C5C90D-62D4-41BF-9ED2-2E45C466C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0584" y="4030662"/>
            <a:ext cx="2095500" cy="200977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47" t="8303" r="1174" b="-1"/>
          <a:stretch/>
        </p:blipFill>
        <p:spPr>
          <a:xfrm rot="5400000">
            <a:off x="4597393" y="-736605"/>
            <a:ext cx="6858000" cy="833121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8700" y="1276350"/>
            <a:ext cx="7029450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Materiaaleja: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Järjestöjen hiilijalanjälkilaskuri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KEKE-</a:t>
            </a:r>
            <a:r>
              <a:rPr lang="fi-FI" sz="2200" dirty="0" err="1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koutsi</a:t>
            </a:r>
            <a: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– </a:t>
            </a:r>
            <a:b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vinkit ympäristövastuulliseen seuratoimintaan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Ekokompassi ympäristöjärjestelmä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(tapahtumille ja myös järjestölle) &gt;</a:t>
            </a:r>
          </a:p>
        </p:txBody>
      </p:sp>
    </p:spTree>
    <p:extLst>
      <p:ext uri="{BB962C8B-B14F-4D97-AF65-F5344CB8AC3E}">
        <p14:creationId xmlns:p14="http://schemas.microsoft.com/office/powerpoint/2010/main" val="21585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C9F0C05-2889-4418-A230-E11228EB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0592B0B-A6BB-4E4D-998E-DEC2092BC6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E161293-06B1-4001-BD92-CE57E2212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Kuva 5" descr="Kuva, joka sisältää kohteen koira, sisä, soittaminen, ruskea&#10;&#10;Kuvaus luotu automaattisesti">
            <a:extLst>
              <a:ext uri="{FF2B5EF4-FFF2-40B4-BE49-F238E27FC236}">
                <a16:creationId xmlns:a16="http://schemas.microsoft.com/office/drawing/2014/main" id="{4D568193-86F3-4DAF-ABBD-ED229D965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90194" cy="685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83BC544A-FD29-4EF8-8307-A28A32B76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12"/>
          <a:stretch/>
        </p:blipFill>
        <p:spPr>
          <a:xfrm>
            <a:off x="0" y="2638268"/>
            <a:ext cx="12192000" cy="4174335"/>
          </a:xfrm>
          <a:prstGeom prst="rect">
            <a:avLst/>
          </a:prstGeom>
        </p:spPr>
      </p:pic>
      <p:pic>
        <p:nvPicPr>
          <p:cNvPr id="11" name="Kuva 10" descr="Kuva, joka sisältää kohteen näyttökuva&#10;&#10;Kuvaus luotu automaattisesti">
            <a:extLst>
              <a:ext uri="{FF2B5EF4-FFF2-40B4-BE49-F238E27FC236}">
                <a16:creationId xmlns:a16="http://schemas.microsoft.com/office/drawing/2014/main" id="{0D7FC413-D1F6-4595-B981-84C2C6F15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94"/>
          <a:stretch/>
        </p:blipFill>
        <p:spPr>
          <a:xfrm>
            <a:off x="0" y="299090"/>
            <a:ext cx="12192000" cy="2054366"/>
          </a:xfrm>
          <a:prstGeom prst="rect">
            <a:avLst/>
          </a:prstGeom>
        </p:spPr>
      </p:pic>
      <p:sp>
        <p:nvSpPr>
          <p:cNvPr id="12" name="Suorakulmio 11">
            <a:hlinkClick r:id="rId3"/>
            <a:extLst>
              <a:ext uri="{FF2B5EF4-FFF2-40B4-BE49-F238E27FC236}">
                <a16:creationId xmlns:a16="http://schemas.microsoft.com/office/drawing/2014/main" id="{377F5057-219F-4002-86E2-277F2C992740}"/>
              </a:ext>
            </a:extLst>
          </p:cNvPr>
          <p:cNvSpPr/>
          <p:nvPr/>
        </p:nvSpPr>
        <p:spPr>
          <a:xfrm>
            <a:off x="0" y="5334000"/>
            <a:ext cx="12192000" cy="388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>
            <a:hlinkClick r:id="rId4"/>
            <a:extLst>
              <a:ext uri="{FF2B5EF4-FFF2-40B4-BE49-F238E27FC236}">
                <a16:creationId xmlns:a16="http://schemas.microsoft.com/office/drawing/2014/main" id="{E385E6A6-BF16-4833-B297-31641E8AA07D}"/>
              </a:ext>
            </a:extLst>
          </p:cNvPr>
          <p:cNvSpPr/>
          <p:nvPr/>
        </p:nvSpPr>
        <p:spPr>
          <a:xfrm>
            <a:off x="0" y="5806440"/>
            <a:ext cx="12192000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36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42A8AA1-ABE4-44E9-AF08-8F2BE306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1" y="539750"/>
            <a:ext cx="2854325" cy="27942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B0AFAE-496A-4317-A9AB-978445ED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109" r="1989" b="-576"/>
          <a:stretch/>
        </p:blipFill>
        <p:spPr>
          <a:xfrm>
            <a:off x="3826866" y="0"/>
            <a:ext cx="8365134" cy="633406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56A49C2-5866-4295-8B97-31946FABCE22}"/>
              </a:ext>
            </a:extLst>
          </p:cNvPr>
          <p:cNvSpPr/>
          <p:nvPr/>
        </p:nvSpPr>
        <p:spPr>
          <a:xfrm>
            <a:off x="5421372" y="2253958"/>
            <a:ext cx="58562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Tavoite:</a:t>
            </a:r>
          </a:p>
          <a:p>
            <a:r>
              <a:rPr lang="fi-FI" sz="2200" dirty="0">
                <a:solidFill>
                  <a:srgbClr val="FFFFFF"/>
                </a:solidFill>
              </a:rPr>
              <a:t>Urheilemme puhtaasti käyttämättä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kiellettyjä aineita ja menetelmiä.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D8EF084-B658-4EFD-9665-29A622F60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883" y="4297362"/>
            <a:ext cx="26289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91D86D0-303E-44B4-BB43-22EA5A75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1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8" t="45337" b="-1"/>
          <a:stretch/>
        </p:blipFill>
        <p:spPr>
          <a:xfrm rot="10800000">
            <a:off x="3826866" y="872108"/>
            <a:ext cx="8365134" cy="59858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5625" y="1746250"/>
            <a:ext cx="7582525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Toimenpiteet: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Varmistamme, että antidopingohjelmamme on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laadukas ja ajantasainen. Ohjelma on osa toimintasuunnitelmaamme, toteutamme työtä järjestelmällisesti sekä arvioimme ja seuraamme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työn toteutumista.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Huolehdimme tiedonjaosta ja koulutuksesta.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Viestimme antidopingtyöstämme.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Sitoudumme toimimaan Suomen antidopingsäännöstön ja maailman antidopingsäännöstön mukaisesti.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27DF531-6AAF-4CF5-83D6-0DC03A088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883" y="4297362"/>
            <a:ext cx="26289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191D86D0-303E-44B4-BB43-22EA5A75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1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7" t="8303" r="1174" b="-1"/>
          <a:stretch/>
        </p:blipFill>
        <p:spPr>
          <a:xfrm rot="5400000">
            <a:off x="4597393" y="-736605"/>
            <a:ext cx="6858000" cy="833121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8700" y="1276350"/>
            <a:ext cx="7029450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Materiaaleja: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Antidopingohjelmien kriteeristö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Suomen antidopingsäännöstö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Urheilijoiden oikeudet ja velvollisuudet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KAMU-lääkehaku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ILMO – dopingrikkomuksien raportointikanava &gt; </a:t>
            </a:r>
            <a:endParaRPr lang="fi-FI" sz="22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Puhtaasti paras –verkkokoulutus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EFBAAD2-CB2E-41D6-8AAB-F6241FB05E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3883" y="4297362"/>
            <a:ext cx="26289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0C0652D-7764-4A4E-834D-75866F105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59" t="11485" r="5989" b="-495"/>
          <a:stretch/>
        </p:blipFill>
        <p:spPr>
          <a:xfrm rot="5400000" flipH="1">
            <a:off x="4041872" y="-1276350"/>
            <a:ext cx="6889557" cy="94106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4AAA45-E93F-4CFB-A443-4AABBC515A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00475" y="1112519"/>
            <a:ext cx="9093518" cy="64541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000" dirty="0"/>
              <a:t>VASTUULLISUUSOHJELMA PERUSTANA ON:</a:t>
            </a:r>
          </a:p>
          <a:p>
            <a:pPr marL="0" indent="0">
              <a:buNone/>
            </a:pPr>
            <a:r>
              <a:rPr lang="fi-FI" sz="2200" dirty="0">
                <a:hlinkClick r:id="rId4"/>
              </a:rPr>
              <a:t>Liikuntalaki</a:t>
            </a:r>
            <a:r>
              <a:rPr lang="fi-FI" sz="2200" dirty="0"/>
              <a:t> </a:t>
            </a:r>
            <a:br>
              <a:rPr lang="fi-FI" sz="2200" dirty="0"/>
            </a:br>
            <a:r>
              <a:rPr lang="fi-FI" sz="2200" dirty="0">
                <a:hlinkClick r:id="rId5"/>
              </a:rPr>
              <a:t>yhdenvertaisuuslaki</a:t>
            </a:r>
            <a:r>
              <a:rPr lang="fi-FI" sz="2200" dirty="0"/>
              <a:t> </a:t>
            </a:r>
            <a:br>
              <a:rPr lang="fi-FI" sz="2200" dirty="0"/>
            </a:br>
            <a:r>
              <a:rPr lang="fi-FI" sz="2200" dirty="0">
                <a:solidFill>
                  <a:srgbClr val="FF0000"/>
                </a:solidFill>
                <a:hlinkClick r:id="rId6"/>
              </a:rPr>
              <a:t>Tasa-arvolaki</a:t>
            </a:r>
            <a:r>
              <a:rPr lang="fi-FI" sz="2200" dirty="0"/>
              <a:t> </a:t>
            </a:r>
            <a:br>
              <a:rPr lang="fi-FI" sz="2200" dirty="0"/>
            </a:br>
            <a:r>
              <a:rPr lang="fi-FI" sz="2200" dirty="0">
                <a:hlinkClick r:id="rId7"/>
              </a:rPr>
              <a:t>YK:n lapsen oikeuksien sopimus</a:t>
            </a:r>
            <a:r>
              <a:rPr lang="fi-FI" sz="2200" dirty="0"/>
              <a:t> 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0000"/>
                </a:solidFill>
                <a:hlinkClick r:id="rId8"/>
              </a:rPr>
              <a:t>Ihmisoikeuksien julistus</a:t>
            </a:r>
            <a:endParaRPr lang="fi-FI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i-FI" sz="2200" dirty="0">
                <a:hlinkClick r:id="rId9"/>
              </a:rPr>
              <a:t>YK:n kestävän kehityksen tavoitteet </a:t>
            </a:r>
            <a:br>
              <a:rPr lang="fi-FI" sz="2200" dirty="0"/>
            </a:br>
            <a:r>
              <a:rPr lang="fi-FI" sz="2200" dirty="0">
                <a:hlinkClick r:id="rId10"/>
              </a:rPr>
              <a:t>Reilun pelin periaatteet </a:t>
            </a:r>
            <a:endParaRPr lang="fi-FI" sz="2200" dirty="0"/>
          </a:p>
          <a:p>
            <a:pPr marL="0" indent="0">
              <a:buNone/>
            </a:pPr>
            <a:r>
              <a:rPr lang="fi-FI" sz="2200" dirty="0"/>
              <a:t>Kilpailumanipulaation vastainen valtionsopimus</a:t>
            </a:r>
            <a:br>
              <a:rPr lang="fi-FI" sz="2200" dirty="0"/>
            </a:br>
            <a:r>
              <a:rPr lang="fi-FI" sz="2200" dirty="0">
                <a:solidFill>
                  <a:srgbClr val="FF0000"/>
                </a:solidFill>
                <a:hlinkClick r:id="rId11"/>
              </a:rPr>
              <a:t>Suomen antidopingsäännöstö</a:t>
            </a:r>
            <a:endParaRPr lang="fi-FI" sz="220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B3D7E3F-C868-41B2-9DBA-D7B20165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5"/>
            <a:ext cx="2857500" cy="3200400"/>
          </a:xfrm>
        </p:spPr>
        <p:txBody>
          <a:bodyPr/>
          <a:lstStyle/>
          <a:p>
            <a:r>
              <a:rPr lang="fi-FI" sz="4000" dirty="0">
                <a:solidFill>
                  <a:srgbClr val="FAB31E"/>
                </a:solidFill>
                <a:latin typeface="Bery RomanNor" panose="02000000000000000000" pitchFamily="50" charset="0"/>
              </a:rPr>
              <a:t>Taustaa</a:t>
            </a:r>
            <a:endParaRPr lang="fi-FI" dirty="0">
              <a:solidFill>
                <a:srgbClr val="FAB31E"/>
              </a:solidFill>
              <a:latin typeface="Bery RomanNor" panose="02000000000000000000" pitchFamily="50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21D3DEF-113C-4E12-9BD4-D33FD7C80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3984" y="2456497"/>
            <a:ext cx="2369532" cy="22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0C0652D-7764-4A4E-834D-75866F1050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59" t="11485" r="5989" b="-495"/>
          <a:stretch/>
        </p:blipFill>
        <p:spPr>
          <a:xfrm rot="5400000" flipH="1">
            <a:off x="4041872" y="-1276350"/>
            <a:ext cx="6889557" cy="9410699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4AAA45-E93F-4CFB-A443-4AABBC515A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68115" y="68579"/>
            <a:ext cx="7056120" cy="64541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i-FI" sz="2200" dirty="0"/>
          </a:p>
          <a:p>
            <a:pPr marL="0" indent="0">
              <a:buNone/>
            </a:pPr>
            <a:r>
              <a:rPr lang="fi-FI" sz="3000" dirty="0"/>
              <a:t>KESKEISIÄ TUTKIMUKSIA:</a:t>
            </a:r>
          </a:p>
          <a:p>
            <a:pPr marL="0" indent="0">
              <a:buNone/>
            </a:pPr>
            <a:r>
              <a:rPr lang="fi-FI" sz="2200" dirty="0">
                <a:hlinkClick r:id="rId4"/>
              </a:rPr>
              <a:t>Oikeus liikkua. Lasten ja nuorten vapaa-aikatutkimus (2018)</a:t>
            </a:r>
            <a:br>
              <a:rPr lang="fi-FI" sz="2200" dirty="0"/>
            </a:br>
            <a:br>
              <a:rPr lang="fi-FI" sz="2200" dirty="0"/>
            </a:br>
            <a:r>
              <a:rPr lang="fi-FI" sz="2200" dirty="0">
                <a:hlinkClick r:id="rId5"/>
              </a:rPr>
              <a:t>LIITU: Lasten ja nuorten liikuntakäyttäytyminen Suomessa (2018)</a:t>
            </a:r>
            <a:br>
              <a:rPr lang="fi-FI" sz="2200" dirty="0"/>
            </a:br>
            <a:endParaRPr lang="fi-FI" sz="2200" dirty="0"/>
          </a:p>
          <a:p>
            <a:pPr marL="0" indent="0">
              <a:buNone/>
            </a:pPr>
            <a:r>
              <a:rPr lang="fi-FI" sz="2200" dirty="0">
                <a:hlinkClick r:id="rId6"/>
              </a:rPr>
              <a:t>Lasten ja nuorten väkivaltakokemukset (2013)</a:t>
            </a:r>
            <a:br>
              <a:rPr lang="fi-FI" sz="2200" dirty="0"/>
            </a:br>
            <a:endParaRPr lang="fi-FI" sz="2200" dirty="0"/>
          </a:p>
          <a:p>
            <a:pPr marL="0" indent="0">
              <a:buNone/>
            </a:pPr>
            <a:r>
              <a:rPr lang="fi-FI" sz="2200" dirty="0">
                <a:hlinkClick r:id="rId7"/>
              </a:rPr>
              <a:t>Seksuaali- ja sukupuolivähemmistöjen syrjintä liikunnan ja urheilun parissa (2012)</a:t>
            </a:r>
            <a:br>
              <a:rPr lang="fi-FI" sz="2200" dirty="0"/>
            </a:br>
            <a:endParaRPr lang="fi-FI" sz="2200" dirty="0"/>
          </a:p>
          <a:p>
            <a:pPr marL="0" indent="0">
              <a:buNone/>
            </a:pPr>
            <a:r>
              <a:rPr lang="fi-FI" sz="2200" dirty="0">
                <a:hlinkClick r:id="rId8"/>
              </a:rPr>
              <a:t>Takuulla liikuntaa (2019)</a:t>
            </a:r>
            <a:br>
              <a:rPr lang="fi-FI" sz="2200" dirty="0"/>
            </a:br>
            <a:endParaRPr lang="fi-FI" sz="2200" dirty="0"/>
          </a:p>
          <a:p>
            <a:pPr marL="0" indent="0">
              <a:buNone/>
            </a:pPr>
            <a:r>
              <a:rPr lang="fi-FI" sz="2200" dirty="0">
                <a:hlinkClick r:id="rId9"/>
              </a:rPr>
              <a:t>Liikunta ja tasa-arvo (2017)</a:t>
            </a:r>
            <a:endParaRPr lang="fi-FI" sz="2200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B3D7E3F-C868-41B2-9DBA-D7B20165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25"/>
            <a:ext cx="2857500" cy="3200400"/>
          </a:xfrm>
        </p:spPr>
        <p:txBody>
          <a:bodyPr/>
          <a:lstStyle/>
          <a:p>
            <a:r>
              <a:rPr lang="fi-FI" sz="4000" dirty="0">
                <a:solidFill>
                  <a:srgbClr val="FAB31E"/>
                </a:solidFill>
                <a:latin typeface="Bery RomanNor" panose="02000000000000000000" pitchFamily="50" charset="0"/>
              </a:rPr>
              <a:t>Taustaa</a:t>
            </a:r>
            <a:endParaRPr lang="fi-FI" dirty="0">
              <a:solidFill>
                <a:srgbClr val="FAB31E"/>
              </a:solidFill>
              <a:latin typeface="Bery RomanNor" panose="02000000000000000000" pitchFamily="50" charset="0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21D3DEF-113C-4E12-9BD4-D33FD7C80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3984" y="2456497"/>
            <a:ext cx="2369532" cy="22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4AAA45-E93F-4CFB-A443-4AABBC515A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08595" y="1774437"/>
            <a:ext cx="7915625" cy="36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dirty="0">
                <a:solidFill>
                  <a:srgbClr val="940360"/>
                </a:solidFill>
              </a:rPr>
              <a:t>Toimintamme on läpinäkyvää, avointa ja osallistavaa.</a:t>
            </a:r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CC6E0820-878C-406D-B437-7D0602666804}"/>
              </a:ext>
            </a:extLst>
          </p:cNvPr>
          <p:cNvSpPr txBox="1">
            <a:spLocks/>
          </p:cNvSpPr>
          <p:nvPr/>
        </p:nvSpPr>
        <p:spPr>
          <a:xfrm>
            <a:off x="1568180" y="44821"/>
            <a:ext cx="8610142" cy="14247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0">
                <a:solidFill>
                  <a:schemeClr val="tx1"/>
                </a:solidFill>
                <a:latin typeface="+mn-lt"/>
                <a:ea typeface="Arial" charset="0"/>
                <a:cs typeface="Cambria"/>
              </a:defRPr>
            </a:lvl1pPr>
          </a:lstStyle>
          <a:p>
            <a:r>
              <a:rPr lang="fi-FI" dirty="0">
                <a:solidFill>
                  <a:srgbClr val="004F9F"/>
                </a:solidFill>
                <a:latin typeface="Bery RomanNor" panose="02000000000000000000" pitchFamily="50" charset="0"/>
              </a:rPr>
              <a:t>Urheiluyhteisön tavoitteena </a:t>
            </a:r>
            <a:br>
              <a:rPr lang="fi-FI" dirty="0">
                <a:solidFill>
                  <a:srgbClr val="004F9F"/>
                </a:solidFill>
                <a:latin typeface="Bery RomanNor" panose="02000000000000000000" pitchFamily="50" charset="0"/>
              </a:rPr>
            </a:br>
            <a:r>
              <a:rPr lang="fi-FI" dirty="0">
                <a:solidFill>
                  <a:srgbClr val="004F9F"/>
                </a:solidFill>
                <a:latin typeface="Bery RomanNor" panose="02000000000000000000" pitchFamily="50" charset="0"/>
              </a:rPr>
              <a:t>vastuullinen urheilu ja liikunta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A6302FF3-666F-4B31-9466-A1EAD387C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0249" y="1516278"/>
            <a:ext cx="905275" cy="886217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AC2B00BF-BB09-42EE-A097-9695ADD4B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2646" y="3707902"/>
            <a:ext cx="905275" cy="886217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5ABB94F2-307A-4924-9127-71037A5F8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12646" y="4774266"/>
            <a:ext cx="905275" cy="886217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01A7F533-FC19-4E10-9A66-896C9DA1A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0249" y="5845752"/>
            <a:ext cx="905275" cy="886217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1423589D-860B-43B9-9E2D-E9AC72C97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14331" y="2583663"/>
            <a:ext cx="905275" cy="886217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8FB19538-1305-45FF-BC1D-4952CD1047AC}"/>
              </a:ext>
            </a:extLst>
          </p:cNvPr>
          <p:cNvSpPr/>
          <p:nvPr/>
        </p:nvSpPr>
        <p:spPr>
          <a:xfrm>
            <a:off x="2708594" y="2583663"/>
            <a:ext cx="94007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200" dirty="0"/>
              <a:t>Urheilu tuottaa iloa ja positiivisia kokemuksia.</a:t>
            </a:r>
            <a:br>
              <a:rPr lang="fi-FI" sz="2200" dirty="0"/>
            </a:br>
            <a:r>
              <a:rPr lang="fi-FI" sz="2200" dirty="0"/>
              <a:t>Yksikään ei koe kiusaamista, häirintää tai muuta epäasiallista käytöstä.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6FFFF386-1246-42AC-8052-F5CEE8A4CA81}"/>
              </a:ext>
            </a:extLst>
          </p:cNvPr>
          <p:cNvSpPr/>
          <p:nvPr/>
        </p:nvSpPr>
        <p:spPr>
          <a:xfrm>
            <a:off x="2654025" y="392017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2200" dirty="0">
                <a:solidFill>
                  <a:srgbClr val="EA516D"/>
                </a:solidFill>
              </a:rPr>
              <a:t>Kaikki ovat tervetulleita mukaan toimintaamme.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B4632707-41B1-4EC4-BF2A-E1EFD24AB243}"/>
              </a:ext>
            </a:extLst>
          </p:cNvPr>
          <p:cNvSpPr/>
          <p:nvPr/>
        </p:nvSpPr>
        <p:spPr>
          <a:xfrm>
            <a:off x="2654025" y="4986542"/>
            <a:ext cx="94552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200" dirty="0">
                <a:solidFill>
                  <a:srgbClr val="009640"/>
                </a:solidFill>
              </a:rPr>
              <a:t>Toimimme kestävästi myös tulevia sukupolvia kohtaan.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83D1AFBB-12C0-4921-B52A-D954378382E5}"/>
              </a:ext>
            </a:extLst>
          </p:cNvPr>
          <p:cNvSpPr/>
          <p:nvPr/>
        </p:nvSpPr>
        <p:spPr>
          <a:xfrm>
            <a:off x="2641627" y="6058028"/>
            <a:ext cx="79701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200" dirty="0">
                <a:solidFill>
                  <a:srgbClr val="09123A"/>
                </a:solidFill>
              </a:rPr>
              <a:t>Urheilemme reilusti ja puhtaasti.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8AF185EE-AF8C-4FFB-B948-1179A33283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33" t="89857" r="1989" b="-576"/>
          <a:stretch/>
        </p:blipFill>
        <p:spPr>
          <a:xfrm rot="5400000">
            <a:off x="8279437" y="2938897"/>
            <a:ext cx="6852084" cy="973041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CC068FA5-27BA-4397-88A5-B0928D9FE8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89989" r="1989" b="-576"/>
          <a:stretch/>
        </p:blipFill>
        <p:spPr>
          <a:xfrm rot="16200000">
            <a:off x="-2964257" y="2963635"/>
            <a:ext cx="6889557" cy="96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5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732B2388-DCF2-492B-A210-0F5F164C3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4" y="539750"/>
            <a:ext cx="2854325" cy="27942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B0AFAE-496A-4317-A9AB-978445ED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109" r="1989" b="-576"/>
          <a:stretch/>
        </p:blipFill>
        <p:spPr>
          <a:xfrm>
            <a:off x="3826866" y="0"/>
            <a:ext cx="8365134" cy="633406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56A49C2-5866-4295-8B97-31946FABCE22}"/>
              </a:ext>
            </a:extLst>
          </p:cNvPr>
          <p:cNvSpPr/>
          <p:nvPr/>
        </p:nvSpPr>
        <p:spPr>
          <a:xfrm>
            <a:off x="4559952" y="1441158"/>
            <a:ext cx="689896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Tavoite:</a:t>
            </a:r>
          </a:p>
          <a:p>
            <a:r>
              <a:rPr lang="fi-FI" sz="2200" dirty="0">
                <a:solidFill>
                  <a:srgbClr val="FFFFFF"/>
                </a:solidFill>
              </a:rPr>
              <a:t>Hyvän hallinnon mukainen toimintamme herättää luottamusta ja tyytyväisyyttä, on osallistavaa ja takaa toiminnan laadun sekä jatkuvuuden. </a:t>
            </a:r>
          </a:p>
          <a:p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Sääntömme ja määräyksemme ennaltaehkäisevät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epäasiallista käytöstä ja mahdollistavat siihen puuttumisen. 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CE91BEA8-C206-4DCC-A688-F726C5009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124" y="3957637"/>
            <a:ext cx="26384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4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732B2388-DCF2-492B-A210-0F5F164C3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4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8" t="45337" b="-1"/>
          <a:stretch/>
        </p:blipFill>
        <p:spPr>
          <a:xfrm rot="10800000">
            <a:off x="3826866" y="872108"/>
            <a:ext cx="8365134" cy="59858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5625" y="1901320"/>
            <a:ext cx="7703936" cy="426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Toimenpiteet: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Toimintasääntömme, kurinpitosääntömme ja seurojemme säännöt ovat vastuullisuuden näkökulmasta ajan tasalla.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Toimimme läpinäkyvästi noudattaen sovittuja sääntöjä ja hyviä toiminta-tapoja. Meillä on selkeä prosessi tilanteisiin, joissa näitä ei noudateta. 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FFFFFF"/>
                </a:solidFill>
              </a:rPr>
              <a:t>Taloudenpitomme ja varainhankintamme on vastuullista 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112B311-6AED-409F-9668-8204BC9A3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124" y="3957637"/>
            <a:ext cx="26384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2620439B-BB28-438A-862F-3E6570CFC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4" y="539750"/>
            <a:ext cx="2854325" cy="279423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36C8E873-25A7-4CC8-80BD-C79E4DB14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124" y="3957637"/>
            <a:ext cx="2638425" cy="206692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47" t="8303" r="1174" b="-1"/>
          <a:stretch/>
        </p:blipFill>
        <p:spPr>
          <a:xfrm rot="5400000">
            <a:off x="4597393" y="-736605"/>
            <a:ext cx="6858000" cy="833121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38700" y="1276350"/>
            <a:ext cx="7029450" cy="4908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Materiaaleja: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Päätä oikein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Kurinpidon mallisäännöt lajiliitolle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Seurojen mallisäännöt </a:t>
            </a:r>
            <a:r>
              <a:rPr lang="fi-FI" sz="2200" dirty="0">
                <a:solidFill>
                  <a:srgbClr val="FFFFFF"/>
                </a:solidFill>
              </a:rPr>
              <a:t>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Hyvä hallinto lajiliitoissa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Hyvä hallintotapa liikunta-alalla</a:t>
            </a:r>
            <a:r>
              <a:rPr lang="fi-FI" sz="2200" dirty="0">
                <a:solidFill>
                  <a:srgbClr val="FFFFFF"/>
                </a:solidFill>
              </a:rPr>
              <a:t>&gt; </a:t>
            </a:r>
          </a:p>
          <a:p>
            <a:pPr marL="0" indent="0">
              <a:buNone/>
            </a:pPr>
            <a:r>
              <a:rPr lang="fi-FI" sz="2200" dirty="0">
                <a:solidFill>
                  <a:srgbClr val="FF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Sopimaton lopputulos? Selvitys urheilukilpailujen manipulaation torjunnasta</a:t>
            </a:r>
            <a:r>
              <a:rPr lang="fi-FI" sz="2200" dirty="0">
                <a:solidFill>
                  <a:srgbClr val="FFFFFF"/>
                </a:solidFill>
              </a:rPr>
              <a:t> &gt;</a:t>
            </a:r>
          </a:p>
          <a:p>
            <a:pPr marL="0" indent="0">
              <a:lnSpc>
                <a:spcPct val="120000"/>
              </a:lnSpc>
              <a:buNone/>
            </a:pPr>
            <a:endParaRPr lang="fi-FI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0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B581D5-6A59-4846-8364-66E38975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EB4378-55BD-4FC5-9E94-BAC1167DAEF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996E29E-6290-2340-B1E0-4889086377DB}" type="datetime1">
              <a:rPr lang="fi-FI" smtClean="0"/>
              <a:pPr/>
              <a:t>6.2.2020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6CD1911-58C4-4497-8195-FDA6C9E24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C05F23-9948-9C48-82BF-76A5EF201BA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Kuva 4" descr="iStock-1008582078">
            <a:extLst>
              <a:ext uri="{FF2B5EF4-FFF2-40B4-BE49-F238E27FC236}">
                <a16:creationId xmlns:a16="http://schemas.microsoft.com/office/drawing/2014/main" id="{500E5545-24CC-4490-88A5-23E933DE48D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AAE6A90-4F9F-4E66-AD4A-8F7B3053E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1CB0AFAE-496A-4317-A9AB-978445ED97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3109" r="1989" b="-576"/>
          <a:stretch/>
        </p:blipFill>
        <p:spPr>
          <a:xfrm>
            <a:off x="3826866" y="0"/>
            <a:ext cx="8365134" cy="6334069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D56A49C2-5866-4295-8B97-31946FABCE22}"/>
              </a:ext>
            </a:extLst>
          </p:cNvPr>
          <p:cNvSpPr/>
          <p:nvPr/>
        </p:nvSpPr>
        <p:spPr>
          <a:xfrm>
            <a:off x="4559952" y="952208"/>
            <a:ext cx="583658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Tavoite:</a:t>
            </a:r>
          </a:p>
          <a:p>
            <a:r>
              <a:rPr lang="fi-FI" sz="2200" dirty="0">
                <a:solidFill>
                  <a:srgbClr val="FFFFFF"/>
                </a:solidFill>
              </a:rPr>
              <a:t>Varmistamme, että urheilu tuottaa kaikille positiivisia kokemuksia. Pidämme lapset, nuoret ja aikuiset turvassa kiusaamiselta, häirinnältä ja muulta epäasialliselta käytökseltä. </a:t>
            </a:r>
          </a:p>
          <a:p>
            <a:endParaRPr lang="fi-FI" sz="2200" dirty="0">
              <a:solidFill>
                <a:srgbClr val="FFFFFF"/>
              </a:solidFill>
            </a:endParaRPr>
          </a:p>
          <a:p>
            <a:r>
              <a:rPr lang="fi-FI" sz="2200" dirty="0">
                <a:solidFill>
                  <a:srgbClr val="FFFFFF"/>
                </a:solidFill>
              </a:rPr>
              <a:t>Varmistamme, että toimintamme ja olosuhteet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ovat turvallisia. Urheilun toimintaympäristömme </a:t>
            </a:r>
            <a:br>
              <a:rPr lang="fi-FI" sz="2200" dirty="0">
                <a:solidFill>
                  <a:srgbClr val="FFFFFF"/>
                </a:solidFill>
              </a:rPr>
            </a:br>
            <a:r>
              <a:rPr lang="fi-FI" sz="2200" dirty="0">
                <a:solidFill>
                  <a:srgbClr val="FFFFFF"/>
                </a:solidFill>
              </a:rPr>
              <a:t>on terveyttä edistävä ja terveellisiin elämäntapoihin kannustava.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84AA459-8BCC-45C0-9194-52E8EAC9B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815" y="3778250"/>
            <a:ext cx="2317041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074B261-9A8A-4C6E-9E3C-15678A707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1173" y="539750"/>
            <a:ext cx="2854325" cy="2794234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6D710D0E-3C49-4156-888A-27EBDA19B1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48" t="45337" b="-1"/>
          <a:stretch/>
        </p:blipFill>
        <p:spPr>
          <a:xfrm rot="10800000">
            <a:off x="3826866" y="872108"/>
            <a:ext cx="8365134" cy="59858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CDC855-004E-4F03-B2E9-913747C3D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5625" y="1615570"/>
            <a:ext cx="7703936" cy="4956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4000" dirty="0">
                <a:solidFill>
                  <a:srgbClr val="FFFFFF"/>
                </a:solidFill>
                <a:latin typeface="Bery RomanNor" panose="02000000000000000000" pitchFamily="50" charset="0"/>
              </a:rPr>
              <a:t>Toimenpiteet: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Luomme positiivisen ja kannustavan ilmapiirin, jossa jokainen kokee olevansa arvostettu. 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Toimintamallimme epäasialliseen käytökseen puuttumiseen on selkeä. Yhdyshenkilö asioiden käsittelyyn on ilmoitettu läpinäkyvästi. Hyödynnämme Et ole yksin –palvelun asiantuntemusta.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Jokainen ohjaajamme, valmentajamme ja toimijamme suorittaa turvallisuuteen liittyvän verkkokoulutuksen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Suosittelemme rikostaustan selvittämistä myös vapaaehtoistoimijoilta.</a:t>
            </a:r>
          </a:p>
          <a:p>
            <a:pPr lvl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FFFFFF"/>
                </a:solidFill>
              </a:rPr>
              <a:t>Rakennamme käytännöt fyysisen turvallisuuden edistämiseen niin harjoituksissa, kilpailuissa kuin katsomoissa.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8DFE138-9AFC-4A1F-8050-20C7176DD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9815" y="3778250"/>
            <a:ext cx="2317041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Custom 3">
      <a:dk1>
        <a:srgbClr val="004899"/>
      </a:dk1>
      <a:lt1>
        <a:srgbClr val="EEF0F0"/>
      </a:lt1>
      <a:dk2>
        <a:srgbClr val="000028"/>
      </a:dk2>
      <a:lt2>
        <a:srgbClr val="CCD2D9"/>
      </a:lt2>
      <a:accent1>
        <a:srgbClr val="004899"/>
      </a:accent1>
      <a:accent2>
        <a:srgbClr val="5BDBD9"/>
      </a:accent2>
      <a:accent3>
        <a:srgbClr val="009B3A"/>
      </a:accent3>
      <a:accent4>
        <a:srgbClr val="FFA000"/>
      </a:accent4>
      <a:accent5>
        <a:srgbClr val="EF5F78"/>
      </a:accent5>
      <a:accent6>
        <a:srgbClr val="E10E20"/>
      </a:accent6>
      <a:hlink>
        <a:srgbClr val="004899"/>
      </a:hlink>
      <a:folHlink>
        <a:srgbClr val="00002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K" id="{D169064A-C3AF-AF49-A301-6BDEC2FE05C4}" vid="{4E25015D-2BC2-194D-A7D6-24EFBB50DD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1584EBF9095554D9D531339F05E62B5" ma:contentTypeVersion="11" ma:contentTypeDescription="Luo uusi asiakirja." ma:contentTypeScope="" ma:versionID="52db028004e9fb66eb21bfc3d1066867">
  <xsd:schema xmlns:xsd="http://www.w3.org/2001/XMLSchema" xmlns:xs="http://www.w3.org/2001/XMLSchema" xmlns:p="http://schemas.microsoft.com/office/2006/metadata/properties" xmlns:ns3="ddd887e0-a319-4533-ac5c-034036a912fc" xmlns:ns4="fe2ed794-4fdb-4200-9a8a-a41b1832555a" targetNamespace="http://schemas.microsoft.com/office/2006/metadata/properties" ma:root="true" ma:fieldsID="3e4016b5182ed41ba58ebf39d88abc6e" ns3:_="" ns4:_="">
    <xsd:import namespace="ddd887e0-a319-4533-ac5c-034036a912fc"/>
    <xsd:import namespace="fe2ed794-4fdb-4200-9a8a-a41b1832555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887e0-a319-4533-ac5c-034036a912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2ed794-4fdb-4200-9a8a-a41b183255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80D77A-4176-405B-8F41-F820C045EC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C77869-A0F5-43D7-A267-3A5B6020A2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936CA0-539D-4868-B867-8BF20F4B01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d887e0-a319-4533-ac5c-034036a912fc"/>
    <ds:schemaRef ds:uri="fe2ed794-4fdb-4200-9a8a-a41b18325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53828</TotalTime>
  <Words>788</Words>
  <Application>Microsoft Office PowerPoint</Application>
  <PresentationFormat>Laajakuva</PresentationFormat>
  <Paragraphs>104</Paragraphs>
  <Slides>24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24</vt:i4>
      </vt:variant>
    </vt:vector>
  </HeadingPairs>
  <TitlesOfParts>
    <vt:vector size="28" baseType="lpstr">
      <vt:lpstr>Arial</vt:lpstr>
      <vt:lpstr>Bery RomanNor</vt:lpstr>
      <vt:lpstr>Calibri</vt:lpstr>
      <vt:lpstr>Office-teema</vt:lpstr>
      <vt:lpstr>Urheillaan  ihmisiksi   Urheiluyhteisön vastuullisuusohjelma 2020-2024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Taustaa</vt:lpstr>
      <vt:lpstr>Taustaa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Pekka Nikulainen</dc:creator>
  <cp:lastModifiedBy>Hanna Rättö</cp:lastModifiedBy>
  <cp:revision>57</cp:revision>
  <cp:lastPrinted>2019-01-29T08:21:00Z</cp:lastPrinted>
  <dcterms:modified xsi:type="dcterms:W3CDTF">2020-02-06T12:34:57Z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0x010100D1584EBF9095554D9D531339F05E62B5</vt:lpwstr>
  </property>
</Properties>
</file>